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1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34" r:id="rId4"/>
    <p:sldId id="259" r:id="rId5"/>
    <p:sldId id="260" r:id="rId6"/>
    <p:sldId id="305" r:id="rId7"/>
    <p:sldId id="265" r:id="rId8"/>
    <p:sldId id="394" r:id="rId9"/>
    <p:sldId id="342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300" r:id="rId33"/>
    <p:sldId id="364" r:id="rId34"/>
    <p:sldId id="281" r:id="rId35"/>
    <p:sldId id="377" r:id="rId36"/>
    <p:sldId id="301" r:id="rId37"/>
    <p:sldId id="302" r:id="rId38"/>
    <p:sldId id="335" r:id="rId39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CA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2"/>
    <p:restoredTop sz="94719"/>
  </p:normalViewPr>
  <p:slideViewPr>
    <p:cSldViewPr>
      <p:cViewPr varScale="1">
        <p:scale>
          <a:sx n="196" d="100"/>
          <a:sy n="196" d="100"/>
        </p:scale>
        <p:origin x="68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52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542700" y="1287780"/>
            <a:ext cx="8058600" cy="36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1pPr>
            <a:lvl2pPr marL="685800" lvl="1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539750" y="271773"/>
            <a:ext cx="8065294" cy="40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90000"/>
              </a:lnSpc>
              <a:spcBef>
                <a:spcPts val="527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85800" lvl="1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28700" lvl="2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lvl="3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714500" lvl="4" indent="-171450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2475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057400" lvl="5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8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dyakonov.wordpress.com/2019/11/29/&#1090;&#1086;&#1082;&#1077;&#1085;&#1080;&#1079;&#1072;&#1094;&#1080;&#1103;-&#1085;&#1072;-&#1087;&#1086;&#1076;&#1089;&#1083;&#1086;&#1074;&#1072;-subword-tokeniz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edium.com/@ottaviocalzone/an-intuitive-explanation-of-lstm-a035eb6ab42c" TargetMode="External"/><Relationship Id="rId5" Type="http://schemas.openxmlformats.org/officeDocument/2006/relationships/hyperlink" Target="https://habr.com/ru/articles/561082/" TargetMode="External"/><Relationship Id="rId4" Type="http://schemas.openxmlformats.org/officeDocument/2006/relationships/hyperlink" Target="https://habr.com/ru/companies/wunderfund/articles/33131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Рекуррентные 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3E503-AE55-9845-B6DC-7B45F2BF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Типы задач </a:t>
            </a:r>
            <a:r>
              <a:rPr lang="en-US" dirty="0"/>
              <a:t>Deep ML</a:t>
            </a:r>
          </a:p>
        </p:txBody>
      </p:sp>
      <p:pic>
        <p:nvPicPr>
          <p:cNvPr id="5" name="Google Shape;435;p57" descr="diags.jpeg">
            <a:extLst>
              <a:ext uri="{FF2B5EF4-FFF2-40B4-BE49-F238E27FC236}">
                <a16:creationId xmlns:a16="http://schemas.microsoft.com/office/drawing/2014/main" id="{349B81E3-DECB-3447-B0C9-3CF47D52D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732" y="975083"/>
            <a:ext cx="8582534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E1701-D29C-E34C-8F92-D22DEC8C69B6}"/>
              </a:ext>
            </a:extLst>
          </p:cNvPr>
          <p:cNvSpPr txBox="1"/>
          <p:nvPr/>
        </p:nvSpPr>
        <p:spPr>
          <a:xfrm rot="18684164">
            <a:off x="41180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изображений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685FB-9FC9-A344-B986-F2559FE3AE50}"/>
              </a:ext>
            </a:extLst>
          </p:cNvPr>
          <p:cNvSpPr txBox="1"/>
          <p:nvPr/>
        </p:nvSpPr>
        <p:spPr>
          <a:xfrm rot="18684164">
            <a:off x="1585041" y="4139908"/>
            <a:ext cx="102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Генерация 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4C66B-5300-5044-A153-1C3550868302}"/>
              </a:ext>
            </a:extLst>
          </p:cNvPr>
          <p:cNvSpPr txBox="1"/>
          <p:nvPr/>
        </p:nvSpPr>
        <p:spPr>
          <a:xfrm rot="18684164">
            <a:off x="3111497" y="4139908"/>
            <a:ext cx="13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Классификация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2270-01D3-634D-87AC-034E43664F9B}"/>
              </a:ext>
            </a:extLst>
          </p:cNvPr>
          <p:cNvSpPr txBox="1"/>
          <p:nvPr/>
        </p:nvSpPr>
        <p:spPr>
          <a:xfrm rot="18684164">
            <a:off x="5633970" y="4139908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Перевод</a:t>
            </a:r>
          </a:p>
          <a:p>
            <a:r>
              <a:rPr lang="ru-RU" sz="1400" dirty="0"/>
              <a:t>текста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97CD3-18F7-C94B-B610-3045A441413E}"/>
              </a:ext>
            </a:extLst>
          </p:cNvPr>
          <p:cNvSpPr txBox="1"/>
          <p:nvPr/>
        </p:nvSpPr>
        <p:spPr>
          <a:xfrm rot="18684164">
            <a:off x="7354298" y="4139908"/>
            <a:ext cx="136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Семантический</a:t>
            </a:r>
            <a:br>
              <a:rPr lang="ru-RU" sz="1400" dirty="0"/>
            </a:br>
            <a:r>
              <a:rPr lang="ru-RU" sz="1400" dirty="0"/>
              <a:t>анализ текста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8FF52-CCC0-644C-B58A-5D24802A34DA}"/>
              </a:ext>
            </a:extLst>
          </p:cNvPr>
          <p:cNvSpPr/>
          <p:nvPr/>
        </p:nvSpPr>
        <p:spPr>
          <a:xfrm>
            <a:off x="3146516" y="895350"/>
            <a:ext cx="5784928" cy="419137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18ACD-2F1D-B54A-A43A-7C489B8257B3}"/>
              </a:ext>
            </a:extLst>
          </p:cNvPr>
          <p:cNvSpPr txBox="1"/>
          <p:nvPr/>
        </p:nvSpPr>
        <p:spPr>
          <a:xfrm>
            <a:off x="5503774" y="550737"/>
            <a:ext cx="342767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Обработка последовательностей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5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2ED3-42A6-2947-B352-78DB68E2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Кодирование текста (</a:t>
            </a:r>
            <a:r>
              <a:rPr lang="en-US" dirty="0"/>
              <a:t>word2vec)</a:t>
            </a:r>
          </a:p>
        </p:txBody>
      </p:sp>
      <p:pic>
        <p:nvPicPr>
          <p:cNvPr id="4" name="Google Shape;508;p67" descr="Screenshot 2021-07-13 at 18.46.21.png">
            <a:extLst>
              <a:ext uri="{FF2B5EF4-FFF2-40B4-BE49-F238E27FC236}">
                <a16:creationId xmlns:a16="http://schemas.microsoft.com/office/drawing/2014/main" id="{66DF0930-1928-DF4E-8873-7295E54CDE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600" y="1047750"/>
            <a:ext cx="60960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11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9CD-B917-194E-AD23-489C3095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 err="1"/>
              <a:t>Токенизация</a:t>
            </a:r>
            <a:r>
              <a:rPr lang="ru-RU" dirty="0"/>
              <a:t> текста</a:t>
            </a:r>
            <a:endParaRPr lang="en-US" dirty="0"/>
          </a:p>
        </p:txBody>
      </p:sp>
      <p:pic>
        <p:nvPicPr>
          <p:cNvPr id="4" name="Google Shape;516;p68" descr="Screenshot 2021-07-13 at 18.58.34.png">
            <a:extLst>
              <a:ext uri="{FF2B5EF4-FFF2-40B4-BE49-F238E27FC236}">
                <a16:creationId xmlns:a16="http://schemas.microsoft.com/office/drawing/2014/main" id="{089792B1-90BB-6F4A-9CE7-4FAC0BAE9A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711" b="20078"/>
          <a:stretch/>
        </p:blipFill>
        <p:spPr>
          <a:xfrm>
            <a:off x="1509560" y="964525"/>
            <a:ext cx="5771048" cy="15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7;p68" descr="Screenshot 2021-07-13 at 19.06.58.png">
            <a:extLst>
              <a:ext uri="{FF2B5EF4-FFF2-40B4-BE49-F238E27FC236}">
                <a16:creationId xmlns:a16="http://schemas.microsoft.com/office/drawing/2014/main" id="{1A16F1A5-FE3A-3548-B665-36BEDB7EF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335491"/>
            <a:ext cx="6046968" cy="2522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3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6CB8A831-E840-844C-B427-F5EE804F6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08"/>
          <a:stretch/>
        </p:blipFill>
        <p:spPr>
          <a:xfrm>
            <a:off x="209311" y="1123950"/>
            <a:ext cx="4083996" cy="3535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/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скрытое состояние в момент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/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singmoid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B85686-E594-AC43-8226-F4BF17E1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5" y="1661649"/>
                <a:ext cx="3928768" cy="2460097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3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BF29-CC33-374F-9AEC-9E712402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Функции активации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3BE190-BAEA-B544-9A3A-C2E99A8E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0150"/>
            <a:ext cx="8382000" cy="28801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C4B23-18DB-FD4A-BF83-06AA96D5EB60}"/>
              </a:ext>
            </a:extLst>
          </p:cNvPr>
          <p:cNvSpPr/>
          <p:nvPr/>
        </p:nvSpPr>
        <p:spPr>
          <a:xfrm>
            <a:off x="304800" y="1123950"/>
            <a:ext cx="5562600" cy="33528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58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703E-EA4B-8249-8B69-B7BB8FD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en-US" dirty="0"/>
              <a:t>Vanilla RNN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3B42F-2C2A-D940-8766-BAA2C15C1E96}"/>
              </a:ext>
            </a:extLst>
          </p:cNvPr>
          <p:cNvGrpSpPr/>
          <p:nvPr/>
        </p:nvGrpSpPr>
        <p:grpSpPr>
          <a:xfrm>
            <a:off x="1121885" y="1504950"/>
            <a:ext cx="6900227" cy="2785244"/>
            <a:chOff x="1121885" y="1504950"/>
            <a:chExt cx="6900227" cy="2785244"/>
          </a:xfrm>
        </p:grpSpPr>
        <p:pic>
          <p:nvPicPr>
            <p:cNvPr id="5" name="Google Shape;711;p81" descr="Screenshot 2021-07-13 at 19.12.08.png">
              <a:extLst>
                <a:ext uri="{FF2B5EF4-FFF2-40B4-BE49-F238E27FC236}">
                  <a16:creationId xmlns:a16="http://schemas.microsoft.com/office/drawing/2014/main" id="{57CCC677-1111-C04A-9105-48EE606B138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107" b="31186"/>
            <a:stretch/>
          </p:blipFill>
          <p:spPr>
            <a:xfrm>
              <a:off x="1121885" y="1504950"/>
              <a:ext cx="6900227" cy="2785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2D240-0B43-3448-86A9-9007F3776E17}"/>
                </a:ext>
              </a:extLst>
            </p:cNvPr>
            <p:cNvSpPr/>
            <p:nvPr/>
          </p:nvSpPr>
          <p:spPr>
            <a:xfrm>
              <a:off x="5105400" y="2419350"/>
              <a:ext cx="228600" cy="152400"/>
            </a:xfrm>
            <a:prstGeom prst="rect">
              <a:avLst/>
            </a:prstGeom>
            <a:solidFill>
              <a:srgbClr val="F5ECA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/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C75901-FA45-E743-9E52-F0F1789F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717" y="2372439"/>
                  <a:ext cx="237283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791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D34C-3574-FE47-A520-B7AEE88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Обучение </a:t>
            </a:r>
            <a:r>
              <a:rPr lang="en-US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/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Обучение сети – минимизация суммарных потерь: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Обучаемые параметры: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Градиент по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FADB6-3C5A-4F4E-8AF6-FF027636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5192447" cy="3875292"/>
              </a:xfrm>
              <a:prstGeom prst="rect">
                <a:avLst/>
              </a:prstGeom>
              <a:blipFill>
                <a:blip r:embed="rId2"/>
                <a:stretch>
                  <a:fillRect l="-1222" t="-15033" r="-2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5348BE-22D9-CB41-87F3-D0C9B19E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39" y="2038350"/>
            <a:ext cx="364221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E79D-3536-9144-A550-074C4029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Взрыв и затухание градиента</a:t>
            </a:r>
            <a:endParaRPr lang="en-US" dirty="0"/>
          </a:p>
        </p:txBody>
      </p:sp>
      <p:pic>
        <p:nvPicPr>
          <p:cNvPr id="17" name="Рисунок 3">
            <a:extLst>
              <a:ext uri="{FF2B5EF4-FFF2-40B4-BE49-F238E27FC236}">
                <a16:creationId xmlns:a16="http://schemas.microsoft.com/office/drawing/2014/main" id="{DA7F1B29-B856-1040-86C9-5DB8E1F19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6" b="45195"/>
          <a:stretch/>
        </p:blipFill>
        <p:spPr>
          <a:xfrm>
            <a:off x="5562600" y="2989422"/>
            <a:ext cx="3053292" cy="1753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5DEDD9-B72F-2341-9F0C-339277839602}"/>
              </a:ext>
            </a:extLst>
          </p:cNvPr>
          <p:cNvSpPr txBox="1"/>
          <p:nvPr/>
        </p:nvSpPr>
        <p:spPr>
          <a:xfrm>
            <a:off x="6264052" y="2911902"/>
            <a:ext cx="165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Обрезка градиента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7ECC3-F64A-6E47-9FB6-D4904711E3D4}"/>
              </a:ext>
            </a:extLst>
          </p:cNvPr>
          <p:cNvSpPr txBox="1"/>
          <p:nvPr/>
        </p:nvSpPr>
        <p:spPr>
          <a:xfrm>
            <a:off x="608247" y="2921904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Модели:</a:t>
            </a:r>
          </a:p>
          <a:p>
            <a:r>
              <a:rPr lang="en-US" dirty="0"/>
              <a:t>LSTM </a:t>
            </a:r>
            <a:r>
              <a:rPr lang="ru-RU" dirty="0"/>
              <a:t>                          </a:t>
            </a:r>
            <a:r>
              <a:rPr lang="en-US" dirty="0"/>
              <a:t>            GRU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54DE6B-FD11-5B4A-A031-80712ACC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9"/>
          <a:stretch/>
        </p:blipFill>
        <p:spPr>
          <a:xfrm>
            <a:off x="2739644" y="3890246"/>
            <a:ext cx="1518381" cy="1062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845AA-2A4C-C742-BEB1-AB9E2FE7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15664" y="3790950"/>
            <a:ext cx="1738880" cy="1161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/>
              <p:nvPr/>
            </p:nvSpPr>
            <p:spPr>
              <a:xfrm>
                <a:off x="1338003" y="1704012"/>
                <a:ext cx="1770862" cy="867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17E1F-4434-664C-A1FB-35C49B77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03" y="1704012"/>
                <a:ext cx="1770862" cy="867738"/>
              </a:xfrm>
              <a:prstGeom prst="rect">
                <a:avLst/>
              </a:prstGeom>
              <a:blipFill>
                <a:blip r:embed="rId5"/>
                <a:stretch>
                  <a:fillRect l="-39286" t="-97101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ADE099F-DEA7-374F-B02B-66F07E2DFB86}"/>
              </a:ext>
            </a:extLst>
          </p:cNvPr>
          <p:cNvSpPr txBox="1"/>
          <p:nvPr/>
        </p:nvSpPr>
        <p:spPr>
          <a:xfrm>
            <a:off x="1108737" y="1234076"/>
            <a:ext cx="22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Затухание градиента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5F680-B673-4341-8F75-1FB383287024}"/>
              </a:ext>
            </a:extLst>
          </p:cNvPr>
          <p:cNvSpPr txBox="1"/>
          <p:nvPr/>
        </p:nvSpPr>
        <p:spPr>
          <a:xfrm>
            <a:off x="6089088" y="12340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Взрыв градиента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/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0B81-12B0-6A42-9906-23A0FB70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04" y="1750178"/>
                <a:ext cx="1679755" cy="775405"/>
              </a:xfrm>
              <a:prstGeom prst="rect">
                <a:avLst/>
              </a:prstGeom>
              <a:blipFill>
                <a:blip r:embed="rId6"/>
                <a:stretch>
                  <a:fillRect l="-44361" t="-112903" r="-150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1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95A-99B6-8949-A44C-9D79DB48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477054"/>
          </a:xfrm>
        </p:spPr>
        <p:txBody>
          <a:bodyPr/>
          <a:lstStyle/>
          <a:p>
            <a:r>
              <a:rPr lang="ru-RU" dirty="0"/>
              <a:t>Проблема забывания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/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EA7501-07A0-F24E-91BE-D855901D4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72" y="1123950"/>
                <a:ext cx="310206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0B7D50F-F063-4B48-99C5-6B86EAB715FB}"/>
              </a:ext>
            </a:extLst>
          </p:cNvPr>
          <p:cNvGrpSpPr/>
          <p:nvPr/>
        </p:nvGrpSpPr>
        <p:grpSpPr>
          <a:xfrm>
            <a:off x="457200" y="2041851"/>
            <a:ext cx="6172200" cy="2355077"/>
            <a:chOff x="1219200" y="1962150"/>
            <a:chExt cx="6172200" cy="2355077"/>
          </a:xfrm>
        </p:grpSpPr>
        <p:pic>
          <p:nvPicPr>
            <p:cNvPr id="4" name="Google Shape;759;p86" descr="Screenshot 2021-07-13 at 19.29.50.png">
              <a:extLst>
                <a:ext uri="{FF2B5EF4-FFF2-40B4-BE49-F238E27FC236}">
                  <a16:creationId xmlns:a16="http://schemas.microsoft.com/office/drawing/2014/main" id="{84D71E51-BF4B-5A40-876F-97D20EBC87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E86AA4-5F6D-E941-A7C1-F62A59ED6AE1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7280B05-B4C6-744D-8644-2AD6182899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E680D4-AD5D-7940-9930-8A1C8EB80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2FEC5B-7A99-1841-BB9B-3AA5DB34D3B2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FCF961-AD44-5449-89B5-E20AB1AD17FE}"/>
              </a:ext>
            </a:extLst>
          </p:cNvPr>
          <p:cNvSpPr txBox="1"/>
          <p:nvPr/>
        </p:nvSpPr>
        <p:spPr>
          <a:xfrm>
            <a:off x="4511843" y="1123950"/>
            <a:ext cx="44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давайте «пробросим» градиент как мы это сделали при борьбе с затуханием.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90BA6-C51E-D144-A81A-B4DCD9E7EB71}"/>
              </a:ext>
            </a:extLst>
          </p:cNvPr>
          <p:cNvSpPr txBox="1"/>
          <p:nvPr/>
        </p:nvSpPr>
        <p:spPr>
          <a:xfrm>
            <a:off x="7016946" y="1781742"/>
            <a:ext cx="191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– 2015 </a:t>
            </a:r>
            <a:r>
              <a:rPr lang="ru-RU" dirty="0"/>
              <a:t>год</a:t>
            </a:r>
          </a:p>
          <a:p>
            <a:r>
              <a:rPr lang="en-US" dirty="0"/>
              <a:t>LSTM </a:t>
            </a:r>
            <a:r>
              <a:rPr lang="ru-RU" dirty="0"/>
              <a:t>– </a:t>
            </a:r>
            <a:r>
              <a:rPr lang="en-US" dirty="0"/>
              <a:t>1997 </a:t>
            </a:r>
            <a:r>
              <a:rPr lang="ru-RU" dirty="0"/>
              <a:t>год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9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GRU</a:t>
            </a:r>
          </a:p>
        </p:txBody>
      </p:sp>
    </p:spTree>
    <p:extLst>
      <p:ext uri="{BB962C8B-B14F-4D97-AF65-F5344CB8AC3E}">
        <p14:creationId xmlns:p14="http://schemas.microsoft.com/office/powerpoint/2010/main" val="113903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 term memory)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F453E37E-1705-4B4F-A63A-19222105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7" t="24167" r="6032"/>
          <a:stretch/>
        </p:blipFill>
        <p:spPr>
          <a:xfrm>
            <a:off x="381000" y="1123949"/>
            <a:ext cx="7924799" cy="32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Добавляется путь течения информации – состояние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Состояние сети обновляется в каждой ячейке.</a:t>
                </a:r>
              </a:p>
              <a:p>
                <a:r>
                  <a:rPr lang="ru-RU" dirty="0"/>
                  <a:t>Обновление происходит аккуратно и регулируемо с возможностью от забыть все до передать все дальше.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810096"/>
                <a:ext cx="3959524" cy="2308324"/>
              </a:xfrm>
              <a:prstGeom prst="rect">
                <a:avLst/>
              </a:prstGeom>
              <a:blipFill>
                <a:blip r:embed="rId2"/>
                <a:stretch>
                  <a:fillRect l="-1282" t="-1093" r="-128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7CDF579-6A70-2541-8010-675DCA6A4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 r="27169"/>
          <a:stretch/>
        </p:blipFill>
        <p:spPr>
          <a:xfrm>
            <a:off x="338502" y="1449727"/>
            <a:ext cx="4422348" cy="28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2DCF3-4FB5-CE4E-9D36-285D6740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19350"/>
            <a:ext cx="8343900" cy="257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Первый шаг в </a:t>
                </a:r>
                <a:r>
                  <a:rPr lang="en-US" sz="1600" dirty="0"/>
                  <a:t>LSTM – </a:t>
                </a:r>
                <a:r>
                  <a:rPr lang="ru-RU" sz="1600" dirty="0"/>
                  <a:t>определить, какую информацию можно выбросить из состояния ячейки. Это решение принимает сигмоидальный слой, называемый «слоем фильтра забывания» (</a:t>
                </a:r>
                <a:r>
                  <a:rPr lang="en-US" sz="1600" dirty="0"/>
                  <a:t>forget gate layer). </a:t>
                </a:r>
                <a:r>
                  <a:rPr lang="ru-RU" sz="1600" dirty="0"/>
                  <a:t>Он смотрит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возвращает число от 0 до 1 для каждого числа из состояния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971550"/>
                <a:ext cx="8520600" cy="1077218"/>
              </a:xfrm>
              <a:prstGeom prst="rect">
                <a:avLst/>
              </a:prstGeom>
              <a:blipFill>
                <a:blip r:embed="rId3"/>
                <a:stretch>
                  <a:fillRect l="-446" t="-2326" r="-744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1FEAF9-8724-B945-A91B-2292585B4CC4}"/>
              </a:ext>
            </a:extLst>
          </p:cNvPr>
          <p:cNvSpPr txBox="1"/>
          <p:nvPr/>
        </p:nvSpPr>
        <p:spPr>
          <a:xfrm>
            <a:off x="685800" y="2419350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</p:spTree>
    <p:extLst>
      <p:ext uri="{BB962C8B-B14F-4D97-AF65-F5344CB8AC3E}">
        <p14:creationId xmlns:p14="http://schemas.microsoft.com/office/powerpoint/2010/main" val="354507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R" altLang="en-TR" sz="1600" dirty="0"/>
                  <a:t>Следующий шаг – решить, какая новая информация будет храниться в состоянии ячейки. Этот этап состоит из двух частей. Сначала сигмоидальный слой под названием “слой входного фильтра” (input layer gate) определяет, какие значения следует обновить. Затем tanh-слой строит вектор новых значений-кандидатов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TR" altLang="en-T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TR" sz="16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en-TR" sz="1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R" altLang="en-TR" sz="1600" dirty="0"/>
                  <a:t>, которые можно добавить в состояние ячейки.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96412F20-8B5A-514D-9C55-745B30B10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85874"/>
                <a:ext cx="8640150" cy="1082284"/>
              </a:xfrm>
              <a:prstGeom prst="rect">
                <a:avLst/>
              </a:prstGeom>
              <a:blipFill>
                <a:blip r:embed="rId2"/>
                <a:stretch>
                  <a:fillRect l="-441" t="-1163" r="-294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\tilde{C}_t$">
            <a:extLst>
              <a:ext uri="{FF2B5EF4-FFF2-40B4-BE49-F238E27FC236}">
                <a16:creationId xmlns:a16="http://schemas.microsoft.com/office/drawing/2014/main" id="{F3CE5C20-BBCF-1E46-A92E-229233E729D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21721763" y="826866"/>
            <a:ext cx="23368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F058-02BF-9041-8365-48A4BBC9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198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/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Настало время заменить старое состояние 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на новое состояние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Что нам нужно делать — мы уже решили на предыдущих шагах, остается только выполнить это.</a:t>
                </a:r>
              </a:p>
              <a:p>
                <a:endParaRPr lang="ru-RU" sz="1600" dirty="0"/>
              </a:p>
              <a:p>
                <a:r>
                  <a:rPr lang="ru-RU" sz="1600" dirty="0"/>
                  <a:t>Мы умножаем старое состояние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забывая то, что мы решили забыть. Затем прибавляем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. </a:t>
                </a:r>
                <a:r>
                  <a:rPr lang="ru-RU" sz="1600" dirty="0"/>
                  <a:t>Это новые значения-кандидаты, умноженные 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на сколько мы хотим обновить каждое из значений состояния.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75DBB-BCCC-434F-976D-741D1B08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8" y="878674"/>
                <a:ext cx="8836324" cy="1574726"/>
              </a:xfrm>
              <a:prstGeom prst="rect">
                <a:avLst/>
              </a:prstGeom>
              <a:blipFill>
                <a:blip r:embed="rId2"/>
                <a:stretch>
                  <a:fillRect l="-431" t="-1613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F22899-0ECC-724F-B39C-46D266B2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75DBB-BCCC-434F-976D-741D1B084BC3}"/>
              </a:ext>
            </a:extLst>
          </p:cNvPr>
          <p:cNvSpPr txBox="1"/>
          <p:nvPr/>
        </p:nvSpPr>
        <p:spPr>
          <a:xfrm>
            <a:off x="153838" y="971550"/>
            <a:ext cx="8836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Решим, какую информацию мы хотим получать на выходе. Выходные данные будут основаны на нашем состоянии ячейки, к ним будут применены некоторые фильтры. Сначала мы применяем сигмоидальный слой, который решает, какую информацию из состояния ячейки мы будем выводить. Затем значения состояния ячейки проходят через </a:t>
            </a:r>
            <a:r>
              <a:rPr lang="en-US" sz="1600" dirty="0"/>
              <a:t>tanh-</a:t>
            </a:r>
            <a:r>
              <a:rPr lang="ru-RU" sz="1600" dirty="0"/>
              <a:t>слой, чтобы получить на выходе значения из диапазона от -1 до 1, и перемножаются с выходными значениями сигмоидального слоя, что позволяет выводить только требуемую информацию.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81487-C03C-6149-BE69-E916C145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95550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6701-B80B-6C44-96D8-9774CBF5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7"/>
          <a:stretch/>
        </p:blipFill>
        <p:spPr>
          <a:xfrm>
            <a:off x="685800" y="1123950"/>
            <a:ext cx="4720161" cy="312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/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BB596-01BA-0848-963F-090935FC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24150"/>
                <a:ext cx="155299" cy="184666"/>
              </a:xfrm>
              <a:prstGeom prst="rect">
                <a:avLst/>
              </a:prstGeom>
              <a:blipFill>
                <a:blip r:embed="rId3"/>
                <a:stretch>
                  <a:fillRect l="-41667" r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/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F29929-E38F-9647-9431-4C486752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67" y="2724150"/>
                <a:ext cx="142475" cy="184666"/>
              </a:xfrm>
              <a:prstGeom prst="rect">
                <a:avLst/>
              </a:prstGeom>
              <a:blipFill>
                <a:blip r:embed="rId4"/>
                <a:stretch>
                  <a:fillRect l="-16667" r="-8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/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05331-3110-0344-BF47-35E2AE54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86" y="2876550"/>
                <a:ext cx="176715" cy="188450"/>
              </a:xfrm>
              <a:prstGeom prst="rect">
                <a:avLst/>
              </a:prstGeom>
              <a:blipFill>
                <a:blip r:embed="rId5"/>
                <a:stretch>
                  <a:fillRect l="-13333" r="-66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/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47D54-EF07-C24F-BA90-F9B0F54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35" y="2724150"/>
                <a:ext cx="171265" cy="184666"/>
              </a:xfrm>
              <a:prstGeom prst="rect">
                <a:avLst/>
              </a:prstGeom>
              <a:blipFill>
                <a:blip r:embed="rId6"/>
                <a:stretch>
                  <a:fillRect l="-14286" r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/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CA607-B634-C64C-A68D-90A96466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93" y="1397619"/>
                <a:ext cx="3067443" cy="2957861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A15971F-255F-3245-A050-23337801BEA3}"/>
              </a:ext>
            </a:extLst>
          </p:cNvPr>
          <p:cNvSpPr txBox="1"/>
          <p:nvPr/>
        </p:nvSpPr>
        <p:spPr>
          <a:xfrm>
            <a:off x="1966265" y="4016553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E34476-963F-B943-BA3C-68CD41075E4D}"/>
              </a:ext>
            </a:extLst>
          </p:cNvPr>
          <p:cNvCxnSpPr>
            <a:cxnSpLocks/>
          </p:cNvCxnSpPr>
          <p:nvPr/>
        </p:nvCxnSpPr>
        <p:spPr>
          <a:xfrm flipH="1" flipV="1">
            <a:off x="2550586" y="3337375"/>
            <a:ext cx="72504" cy="7590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76E652-E103-8A4B-87E6-4513B39EE2C3}"/>
              </a:ext>
            </a:extLst>
          </p:cNvPr>
          <p:cNvSpPr txBox="1"/>
          <p:nvPr/>
        </p:nvSpPr>
        <p:spPr>
          <a:xfrm>
            <a:off x="267526" y="271976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8C801A-CA3D-294C-9E70-8066BBE447F9}"/>
              </a:ext>
            </a:extLst>
          </p:cNvPr>
          <p:cNvCxnSpPr>
            <a:cxnSpLocks/>
          </p:cNvCxnSpPr>
          <p:nvPr/>
        </p:nvCxnSpPr>
        <p:spPr>
          <a:xfrm>
            <a:off x="1219200" y="3065000"/>
            <a:ext cx="687249" cy="116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1D0A8A-F8F9-1F46-A19E-0A51A55609A4}"/>
              </a:ext>
            </a:extLst>
          </p:cNvPr>
          <p:cNvSpPr txBox="1"/>
          <p:nvPr/>
        </p:nvSpPr>
        <p:spPr>
          <a:xfrm>
            <a:off x="2769086" y="4343802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modulation </a:t>
            </a:r>
            <a:br>
              <a:rPr lang="en-US" dirty="0"/>
            </a:br>
            <a:r>
              <a:rPr lang="en-US" dirty="0"/>
              <a:t>gate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D8BB7F-2B84-D841-AFC1-67F224AD04EB}"/>
              </a:ext>
            </a:extLst>
          </p:cNvPr>
          <p:cNvCxnSpPr>
            <a:cxnSpLocks/>
          </p:cNvCxnSpPr>
          <p:nvPr/>
        </p:nvCxnSpPr>
        <p:spPr>
          <a:xfrm flipH="1" flipV="1">
            <a:off x="3107027" y="3337375"/>
            <a:ext cx="512117" cy="10572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473864-D500-1541-8202-B37870246A73}"/>
              </a:ext>
            </a:extLst>
          </p:cNvPr>
          <p:cNvSpPr txBox="1"/>
          <p:nvPr/>
        </p:nvSpPr>
        <p:spPr>
          <a:xfrm>
            <a:off x="4037418" y="3927854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95E408-4F5D-3C43-BE98-0918B728BF0B}"/>
              </a:ext>
            </a:extLst>
          </p:cNvPr>
          <p:cNvCxnSpPr>
            <a:cxnSpLocks/>
          </p:cNvCxnSpPr>
          <p:nvPr/>
        </p:nvCxnSpPr>
        <p:spPr>
          <a:xfrm flipH="1" flipV="1">
            <a:off x="3623314" y="3258434"/>
            <a:ext cx="852986" cy="758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BDDA7-1838-A34F-A825-0C2E37EE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426624"/>
            <a:ext cx="8343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87508-B844-0244-BEC2-229E37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1C1A6-0CE3-924D-9B4B-25493219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0"/>
          <a:stretch/>
        </p:blipFill>
        <p:spPr>
          <a:xfrm>
            <a:off x="6174083" y="618940"/>
            <a:ext cx="2847067" cy="19759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9BEADF-BCF3-7946-8773-A809A2473E15}"/>
              </a:ext>
            </a:extLst>
          </p:cNvPr>
          <p:cNvGrpSpPr/>
          <p:nvPr/>
        </p:nvGrpSpPr>
        <p:grpSpPr>
          <a:xfrm>
            <a:off x="304800" y="1714840"/>
            <a:ext cx="6804408" cy="3170423"/>
            <a:chOff x="500550" y="1426624"/>
            <a:chExt cx="6804408" cy="3170423"/>
          </a:xfrm>
        </p:grpSpPr>
        <p:pic>
          <p:nvPicPr>
            <p:cNvPr id="5" name="Google Shape;843;p96">
              <a:extLst>
                <a:ext uri="{FF2B5EF4-FFF2-40B4-BE49-F238E27FC236}">
                  <a16:creationId xmlns:a16="http://schemas.microsoft.com/office/drawing/2014/main" id="{525E9E75-D6EE-CE4B-8010-8678586F96E9}"/>
                </a:ext>
              </a:extLst>
            </p:cNvPr>
            <p:cNvPicPr preferRelativeResize="0"/>
            <p:nvPr/>
          </p:nvPicPr>
          <p:blipFill rotWithShape="1">
            <a:blip r:embed="rId3"/>
            <a:srcRect r="54651"/>
            <a:stretch/>
          </p:blipFill>
          <p:spPr>
            <a:xfrm>
              <a:off x="500550" y="1426624"/>
              <a:ext cx="2971800" cy="317042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/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>
                    <a:lnSpc>
                      <a:spcPct val="150000"/>
                    </a:lnSpc>
                  </a:pPr>
                  <a:endParaRPr lang="en-US" sz="9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4D37B-AC02-064C-9C39-95B221DF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1714840"/>
                  <a:ext cx="3799758" cy="1941301"/>
                </a:xfrm>
                <a:prstGeom prst="rect">
                  <a:avLst/>
                </a:prstGeom>
                <a:blipFill>
                  <a:blip r:embed="rId4"/>
                  <a:stretch>
                    <a:fillRect l="-2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166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C1A-2F6B-8343-9082-019FE241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слоев</a:t>
            </a:r>
            <a:endParaRPr lang="en-US" dirty="0"/>
          </a:p>
        </p:txBody>
      </p:sp>
      <p:pic>
        <p:nvPicPr>
          <p:cNvPr id="3" name="Google Shape;843;p96">
            <a:extLst>
              <a:ext uri="{FF2B5EF4-FFF2-40B4-BE49-F238E27FC236}">
                <a16:creationId xmlns:a16="http://schemas.microsoft.com/office/drawing/2014/main" id="{D77DC590-4898-2F49-95EF-F249E94252A0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257300" y="1276350"/>
            <a:ext cx="6629400" cy="3332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98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Рекуррентные сети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8FD4FCE9-B6FF-8A49-9E1D-A9EA7975E58D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3E56-A254-F347-ABC0-07DE40C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Туда-сюда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en-US" dirty="0"/>
              <a:t>bidirectional LSTM</a:t>
            </a:r>
            <a:br>
              <a:rPr lang="ru-RU" dirty="0"/>
            </a:br>
            <a:r>
              <a:rPr lang="ru-RU" sz="2000" dirty="0"/>
              <a:t>Задачи машинного перевода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421B5C-AEFC-6244-B302-6F942ED3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69" y="2038350"/>
            <a:ext cx="7249262" cy="25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5CFC2-3933-0046-BE05-F8443DF2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9971"/>
          <a:stretch/>
        </p:blipFill>
        <p:spPr>
          <a:xfrm>
            <a:off x="609600" y="1365068"/>
            <a:ext cx="7546494" cy="3509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3A6B4-A1CB-C242-B17E-1BCBAC90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5E939-9B00-034E-A291-7A3A64044652}"/>
              </a:ext>
            </a:extLst>
          </p:cNvPr>
          <p:cNvSpPr txBox="1"/>
          <p:nvPr/>
        </p:nvSpPr>
        <p:spPr>
          <a:xfrm>
            <a:off x="1143000" y="24609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8B17-4DB4-6245-A9CB-98768997667C}"/>
              </a:ext>
            </a:extLst>
          </p:cNvPr>
          <p:cNvSpPr txBox="1"/>
          <p:nvPr/>
        </p:nvSpPr>
        <p:spPr>
          <a:xfrm>
            <a:off x="2362200" y="1752076"/>
            <a:ext cx="10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B8FB-FBC2-2245-BA1A-D592E7D88C12}"/>
              </a:ext>
            </a:extLst>
          </p:cNvPr>
          <p:cNvSpPr txBox="1"/>
          <p:nvPr/>
        </p:nvSpPr>
        <p:spPr>
          <a:xfrm>
            <a:off x="3570531" y="147873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EE987-327B-8F49-BDE5-71D05D8367B3}"/>
              </a:ext>
            </a:extLst>
          </p:cNvPr>
          <p:cNvSpPr txBox="1"/>
          <p:nvPr/>
        </p:nvSpPr>
        <p:spPr>
          <a:xfrm>
            <a:off x="4267200" y="1290797"/>
            <a:ext cx="140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Bi-LSTM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01B7-22E2-F04E-A6F1-042CCDA40A06}"/>
              </a:ext>
            </a:extLst>
          </p:cNvPr>
          <p:cNvSpPr txBox="1"/>
          <p:nvPr/>
        </p:nvSpPr>
        <p:spPr>
          <a:xfrm>
            <a:off x="5308537" y="961274"/>
            <a:ext cx="101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Encoder-decoder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708E9-F684-824A-BF13-FEF044ABECB3}"/>
              </a:ext>
            </a:extLst>
          </p:cNvPr>
          <p:cNvSpPr txBox="1"/>
          <p:nvPr/>
        </p:nvSpPr>
        <p:spPr>
          <a:xfrm>
            <a:off x="6497282" y="1081519"/>
            <a:ext cx="19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</a:t>
            </a:r>
            <a:endParaRPr lang="ru-RU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3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 err="1"/>
              <a:t>Токенизация</a:t>
            </a:r>
            <a:endParaRPr lang="en-US" sz="19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 err="1"/>
              <a:t>Токенизация</a:t>
            </a:r>
            <a:r>
              <a:rPr lang="ru-RU" sz="1400" dirty="0"/>
              <a:t> на слова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alexanderdyakonov.wordpress.com</a:t>
            </a:r>
            <a:r>
              <a:rPr lang="en-US" sz="1400" dirty="0">
                <a:hlinkClick r:id="rId3"/>
              </a:rPr>
              <a:t>/2019/11/29/</a:t>
            </a:r>
            <a:r>
              <a:rPr lang="ru-RU" sz="1400" dirty="0" err="1">
                <a:hlinkClick r:id="rId3"/>
              </a:rPr>
              <a:t>токенизация</a:t>
            </a:r>
            <a:r>
              <a:rPr lang="ru-RU" sz="1400" dirty="0">
                <a:hlinkClick r:id="rId3"/>
              </a:rPr>
              <a:t>-на-</a:t>
            </a:r>
            <a:r>
              <a:rPr lang="ru-RU" sz="1400" dirty="0" err="1">
                <a:hlinkClick r:id="rId3"/>
              </a:rPr>
              <a:t>подслова</a:t>
            </a:r>
            <a:r>
              <a:rPr lang="ru-RU" sz="1400" dirty="0">
                <a:hlinkClick r:id="rId3"/>
              </a:rPr>
              <a:t>-</a:t>
            </a:r>
            <a:r>
              <a:rPr lang="en-US" sz="1400" dirty="0">
                <a:hlinkClick r:id="rId3"/>
              </a:rPr>
              <a:t>subword-tokenization/</a:t>
            </a:r>
            <a:r>
              <a:rPr lang="ru-RU" sz="14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LSTM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https://habr.com/ru/companies/wunderfund/articles/331310/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https://habr.com/ru/articles/561082/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https://medium.com/@ottaviocalzone/an-intuitive-explanation-of-lstm-a035eb6ab42c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21</a:t>
            </a:r>
            <a:r>
              <a:rPr lang="en-US" sz="1800" dirty="0"/>
              <a:t>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Анализ текстовых данных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0D86C197-79D5-DB48-9D05-15EE0AA8DA2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Продвинутые методы машинного обучения</a:t>
            </a: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Введение </a:t>
            </a:r>
            <a:r>
              <a:rPr lang="ru-RU" sz="1400" spc="-10">
                <a:latin typeface="Roboto"/>
                <a:cs typeface="Roboto"/>
              </a:rPr>
              <a:t>в </a:t>
            </a:r>
            <a:r>
              <a:rPr lang="en-US" sz="1400" spc="-10">
                <a:latin typeface="Roboto"/>
                <a:cs typeface="Roboto"/>
              </a:rPr>
              <a:t>Deep Learning</a:t>
            </a:r>
            <a:endParaRPr lang="en-US" sz="1400" spc="-1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Сбор данных. Анализ текстовых данных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Дополнительные 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2195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BPTT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40239" y="279189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LSTM/GRU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407666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3642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Достоинства/недостатки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2979997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64723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Устройство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RNN cell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835335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9" y="3936560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Механизм внимания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8;p37">
            <a:extLst>
              <a:ext uri="{FF2B5EF4-FFF2-40B4-BE49-F238E27FC236}">
                <a16:creationId xmlns:a16="http://schemas.microsoft.com/office/drawing/2014/main" id="{A9FEECAF-5693-6943-B6A3-087594019852}"/>
              </a:ext>
            </a:extLst>
          </p:cNvPr>
          <p:cNvSpPr/>
          <p:nvPr/>
        </p:nvSpPr>
        <p:spPr>
          <a:xfrm>
            <a:off x="740239" y="4508891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552328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42;p37">
            <a:extLst>
              <a:ext uri="{FF2B5EF4-FFF2-40B4-BE49-F238E27FC236}">
                <a16:creationId xmlns:a16="http://schemas.microsoft.com/office/drawing/2014/main" id="{291BD154-5459-924F-A6F6-82CAD3D94BB7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740239" y="4124659"/>
            <a:ext cx="12700" cy="57233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11BB54-7A34-7D44-B1F5-A54467EC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9" y="1121701"/>
            <a:ext cx="3718372" cy="3718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</a:t>
            </a:r>
            <a:r>
              <a:rPr lang="ru-RU" dirty="0" err="1"/>
              <a:t>вебинара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247000767"/>
              </p:ext>
            </p:extLst>
          </p:nvPr>
        </p:nvGraphicFramePr>
        <p:xfrm>
          <a:off x="871069" y="1504950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рекуррентная архитектура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какие типы архитектур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LSTM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механизм внимания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739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какие существуют недостатки рекуррентной архитектуры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448097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578765783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Обрабатывать последовательности объектов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текстами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77989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Постановка задачи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Рекуррентные 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13486</TotalTime>
  <Words>970</Words>
  <Application>Microsoft Macintosh PowerPoint</Application>
  <PresentationFormat>On-screen Show (16:9)</PresentationFormat>
  <Paragraphs>216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Avenir</vt:lpstr>
      <vt:lpstr>Calibri</vt:lpstr>
      <vt:lpstr>Cambria Math</vt:lpstr>
      <vt:lpstr>roboto</vt:lpstr>
      <vt:lpstr>roboto</vt:lpstr>
      <vt:lpstr>Office Theme</vt:lpstr>
      <vt:lpstr>ML Professional Рекуррентные сети</vt:lpstr>
      <vt:lpstr>Проверить, идет ли запись</vt:lpstr>
      <vt:lpstr>ML Professional Рекуррентные сети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  Постановка задачи  Рекуррентные сети</vt:lpstr>
      <vt:lpstr>Типы задач Deep ML</vt:lpstr>
      <vt:lpstr>Кодирование текста (word2vec)</vt:lpstr>
      <vt:lpstr>Токенизация текста</vt:lpstr>
      <vt:lpstr>Vanilla RNN</vt:lpstr>
      <vt:lpstr>Функции активации</vt:lpstr>
      <vt:lpstr>Vanilla RNN</vt:lpstr>
      <vt:lpstr>Обучение RNN</vt:lpstr>
      <vt:lpstr>Взрыв и затухание градиента</vt:lpstr>
      <vt:lpstr>Проблема забывания</vt:lpstr>
      <vt:lpstr>LSTM, GRU</vt:lpstr>
      <vt:lpstr>LSTM (long short term memory)</vt:lpstr>
      <vt:lpstr>LSTM</vt:lpstr>
      <vt:lpstr>LSTM</vt:lpstr>
      <vt:lpstr>LSTM</vt:lpstr>
      <vt:lpstr>LSTM</vt:lpstr>
      <vt:lpstr>LSTM</vt:lpstr>
      <vt:lpstr>LSTM</vt:lpstr>
      <vt:lpstr>GRU (gated recurrent unit)</vt:lpstr>
      <vt:lpstr>GRU (gated recurrent unit)</vt:lpstr>
      <vt:lpstr>Добавим слоев</vt:lpstr>
      <vt:lpstr>Туда-сюда – bidirectional LSTM Задачи машинного перевода</vt:lpstr>
      <vt:lpstr>Дальнейшее развитие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21.01 – Анализ текстовых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164</cp:revision>
  <dcterms:created xsi:type="dcterms:W3CDTF">2023-10-10T14:19:39Z</dcterms:created>
  <dcterms:modified xsi:type="dcterms:W3CDTF">2024-10-14T18:09:02Z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